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8" r:id="rId3"/>
    <p:sldId id="257" r:id="rId4"/>
    <p:sldId id="283" r:id="rId5"/>
    <p:sldId id="286" r:id="rId6"/>
    <p:sldId id="284" r:id="rId7"/>
    <p:sldId id="279" r:id="rId8"/>
    <p:sldId id="285" r:id="rId9"/>
    <p:sldId id="281"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510"/>
    <a:srgbClr val="76A1E0"/>
    <a:srgbClr val="537BC1"/>
    <a:srgbClr val="16AB1E"/>
    <a:srgbClr val="6B93CA"/>
    <a:srgbClr val="5ECA2A"/>
    <a:srgbClr val="F38119"/>
    <a:srgbClr val="A9E583"/>
    <a:srgbClr val="BCDDA3"/>
    <a:srgbClr val="4062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6" autoAdjust="0"/>
    <p:restoredTop sz="78761" autoAdjust="0"/>
  </p:normalViewPr>
  <p:slideViewPr>
    <p:cSldViewPr snapToGrid="0" snapToObjects="1">
      <p:cViewPr varScale="1">
        <p:scale>
          <a:sx n="54" d="100"/>
          <a:sy n="54" d="100"/>
        </p:scale>
        <p:origin x="77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872E3C-EEAF-D54B-8AD7-55EF4A16BBE3}" type="datetimeFigureOut">
              <a:rPr lang="en-US" smtClean="0"/>
              <a:t>12/27/2017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EC26DC-8E2B-714D-A059-D53462F42D1D}" type="slidenum">
              <a:rPr lang="en-US" smtClean="0"/>
              <a:t>‹#›</a:t>
            </a:fld>
            <a:endParaRPr lang="en-US"/>
          </a:p>
        </p:txBody>
      </p:sp>
    </p:spTree>
    <p:extLst>
      <p:ext uri="{BB962C8B-B14F-4D97-AF65-F5344CB8AC3E}">
        <p14:creationId xmlns:p14="http://schemas.microsoft.com/office/powerpoint/2010/main" val="33865287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buFont typeface="Arial" pitchFamily="34" charset="0"/>
              <a:buNone/>
              <a:defRPr/>
            </a:pPr>
            <a:r>
              <a:rPr lang="en-US" b="1">
                <a:ea typeface="+mn-ea"/>
                <a:cs typeface="+mn-cs"/>
              </a:rPr>
              <a:t>Step</a:t>
            </a:r>
            <a:r>
              <a:rPr lang="en-US" b="1" baseline="0">
                <a:ea typeface="+mn-ea"/>
                <a:cs typeface="+mn-cs"/>
              </a:rPr>
              <a:t> 3: Sketch It</a:t>
            </a:r>
            <a:endParaRPr lang="en-US" b="1" dirty="0">
              <a:ea typeface="+mn-ea"/>
              <a:cs typeface="+mn-cs"/>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1</a:t>
            </a:fld>
            <a:endParaRPr lang="en-US"/>
          </a:p>
        </p:txBody>
      </p:sp>
    </p:spTree>
    <p:extLst>
      <p:ext uri="{BB962C8B-B14F-4D97-AF65-F5344CB8AC3E}">
        <p14:creationId xmlns:p14="http://schemas.microsoft.com/office/powerpoint/2010/main" val="561765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lesson, you are going to learn how to complete the third step in the invention process, SKETCH IT, by drawing your invention idea. </a:t>
            </a:r>
            <a:endParaRPr lang="en-US" dirty="0"/>
          </a:p>
        </p:txBody>
      </p:sp>
      <p:sp>
        <p:nvSpPr>
          <p:cNvPr id="4" name="Slide Number Placeholder 3"/>
          <p:cNvSpPr>
            <a:spLocks noGrp="1"/>
          </p:cNvSpPr>
          <p:nvPr>
            <p:ph type="sldNum" sz="quarter" idx="10"/>
          </p:nvPr>
        </p:nvSpPr>
        <p:spPr/>
        <p:txBody>
          <a:bodyPr/>
          <a:lstStyle/>
          <a:p>
            <a:fld id="{07EC26DC-8E2B-714D-A059-D53462F42D1D}" type="slidenum">
              <a:rPr lang="en-US" smtClean="0"/>
              <a:t>2</a:t>
            </a:fld>
            <a:endParaRPr lang="en-US"/>
          </a:p>
        </p:txBody>
      </p:sp>
    </p:spTree>
    <p:extLst>
      <p:ext uri="{BB962C8B-B14F-4D97-AF65-F5344CB8AC3E}">
        <p14:creationId xmlns:p14="http://schemas.microsoft.com/office/powerpoint/2010/main" val="448052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know that the word “sketch” simply means to draw.  Not all inventors sketch at this stage, but by drawing your invention idea, you start to visualize what your invention will look like and how it will work.  It does not have to be a perfect drawing--a simple sketch is ok. </a:t>
            </a:r>
          </a:p>
        </p:txBody>
      </p:sp>
      <p:sp>
        <p:nvSpPr>
          <p:cNvPr id="4" name="Slide Number Placeholder 3"/>
          <p:cNvSpPr>
            <a:spLocks noGrp="1"/>
          </p:cNvSpPr>
          <p:nvPr>
            <p:ph type="sldNum" sz="quarter" idx="10"/>
          </p:nvPr>
        </p:nvSpPr>
        <p:spPr/>
        <p:txBody>
          <a:bodyPr/>
          <a:lstStyle/>
          <a:p>
            <a:fld id="{07EC26DC-8E2B-714D-A059-D53462F42D1D}" type="slidenum">
              <a:rPr lang="en-US" smtClean="0"/>
              <a:t>3</a:t>
            </a:fld>
            <a:endParaRPr lang="en-US"/>
          </a:p>
        </p:txBody>
      </p:sp>
    </p:spTree>
    <p:extLst>
      <p:ext uri="{BB962C8B-B14F-4D97-AF65-F5344CB8AC3E}">
        <p14:creationId xmlns:p14="http://schemas.microsoft.com/office/powerpoint/2010/main" val="2224879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past Invent It Challenges, students like you have sketched in different ways. </a:t>
            </a:r>
          </a:p>
          <a:p>
            <a:r>
              <a:rPr lang="en-US"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grader </a:t>
            </a:r>
            <a:r>
              <a:rPr lang="en-US" sz="1200" kern="1200" dirty="0" err="1">
                <a:solidFill>
                  <a:schemeClr val="tx1"/>
                </a:solidFill>
                <a:effectLst/>
                <a:latin typeface="+mn-lt"/>
                <a:ea typeface="+mn-ea"/>
                <a:cs typeface="+mn-cs"/>
              </a:rPr>
              <a:t>Monimoy</a:t>
            </a:r>
            <a:r>
              <a:rPr lang="en-US" sz="1200" kern="1200" dirty="0">
                <a:solidFill>
                  <a:schemeClr val="tx1"/>
                </a:solidFill>
                <a:effectLst/>
                <a:latin typeface="+mn-lt"/>
                <a:ea typeface="+mn-ea"/>
                <a:cs typeface="+mn-cs"/>
              </a:rPr>
              <a:t>, from India, simply used a pencil and paper to sketch his idea for an chalkboard eraser that captures up the chalk dust. Notice how he labeled his sketch to explain how the various parts and pieces function. </a:t>
            </a:r>
            <a:endParaRPr lang="en-US" dirty="0">
              <a:effectLst/>
            </a:endParaRPr>
          </a:p>
          <a:p>
            <a:pPr lvl="0"/>
            <a:endParaRPr lang="en-US" dirty="0">
              <a:effectLst/>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4</a:t>
            </a:fld>
            <a:endParaRPr lang="en-US"/>
          </a:p>
        </p:txBody>
      </p:sp>
    </p:spTree>
    <p:extLst>
      <p:ext uri="{BB962C8B-B14F-4D97-AF65-F5344CB8AC3E}">
        <p14:creationId xmlns:p14="http://schemas.microsoft.com/office/powerpoint/2010/main" val="2224879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Ten-year old </a:t>
            </a:r>
            <a:r>
              <a:rPr lang="en-US" sz="1200" kern="1200" dirty="0" err="1">
                <a:solidFill>
                  <a:schemeClr val="tx1"/>
                </a:solidFill>
                <a:effectLst/>
                <a:latin typeface="+mn-lt"/>
                <a:ea typeface="+mn-ea"/>
                <a:cs typeface="+mn-cs"/>
              </a:rPr>
              <a:t>Hamsini</a:t>
            </a:r>
            <a:r>
              <a:rPr lang="en-US" sz="1200" kern="1200" dirty="0">
                <a:solidFill>
                  <a:schemeClr val="tx1"/>
                </a:solidFill>
                <a:effectLst/>
                <a:latin typeface="+mn-lt"/>
                <a:ea typeface="+mn-ea"/>
                <a:cs typeface="+mn-cs"/>
              </a:rPr>
              <a:t>, from Virginia, used a pencil and paper as well as computer software to sketch his idea for a chemical pollutant sensor. Notice how he labeled his sketch to explain how the various parts and pieces function. </a:t>
            </a:r>
            <a:endParaRPr lang="en-US" dirty="0">
              <a:effectLst/>
            </a:endParaRPr>
          </a:p>
          <a:p>
            <a:pPr lvl="0"/>
            <a:endParaRPr lang="en-US" dirty="0">
              <a:effectLst/>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5</a:t>
            </a:fld>
            <a:endParaRPr lang="en-US"/>
          </a:p>
        </p:txBody>
      </p:sp>
    </p:spTree>
    <p:extLst>
      <p:ext uri="{BB962C8B-B14F-4D97-AF65-F5344CB8AC3E}">
        <p14:creationId xmlns:p14="http://schemas.microsoft.com/office/powerpoint/2010/main" val="2224879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team of 10 year olds used a computer aided design program to create a digital sketch of their idea for a desk. You may want to make several sketches of your invention – from the front, from the side, looking down from above, or from the inside--to show how it works. </a:t>
            </a:r>
            <a:endParaRPr lang="en-US" dirty="0">
              <a:effectLst/>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6</a:t>
            </a:fld>
            <a:endParaRPr lang="en-US"/>
          </a:p>
        </p:txBody>
      </p:sp>
    </p:spTree>
    <p:extLst>
      <p:ext uri="{BB962C8B-B14F-4D97-AF65-F5344CB8AC3E}">
        <p14:creationId xmlns:p14="http://schemas.microsoft.com/office/powerpoint/2010/main" val="2224879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sketch as an inventor, grab your Inventor’s Notebook (or computer) and get ready to draw!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Keep these tips in mind:</a:t>
            </a:r>
          </a:p>
          <a:p>
            <a:pPr marL="171450" lvl="0" indent="-171450">
              <a:buFont typeface="Arial" charset="0"/>
              <a:buChar char="•"/>
            </a:pPr>
            <a:r>
              <a:rPr lang="en-US" sz="1200" b="1" kern="1200" dirty="0">
                <a:solidFill>
                  <a:schemeClr val="tx1"/>
                </a:solidFill>
                <a:effectLst/>
                <a:latin typeface="+mn-lt"/>
                <a:ea typeface="+mn-ea"/>
                <a:cs typeface="+mn-cs"/>
              </a:rPr>
              <a:t>Details make your sketch come to life.</a:t>
            </a:r>
            <a:r>
              <a:rPr lang="en-US" sz="1200" kern="1200" dirty="0">
                <a:solidFill>
                  <a:schemeClr val="tx1"/>
                </a:solidFill>
                <a:effectLst/>
                <a:latin typeface="+mn-lt"/>
                <a:ea typeface="+mn-ea"/>
                <a:cs typeface="+mn-cs"/>
              </a:rPr>
              <a:t>  The more details you put in your sketch, the clearer your invention idea becomes.  </a:t>
            </a:r>
            <a:endParaRPr lang="en-US" dirty="0">
              <a:effectLst/>
            </a:endParaRPr>
          </a:p>
          <a:p>
            <a:pPr marL="171450" lvl="0" indent="-171450">
              <a:buFont typeface="Arial" charset="0"/>
              <a:buChar char="•"/>
            </a:pPr>
            <a:r>
              <a:rPr lang="en-US" sz="1200" b="1" kern="1200" dirty="0">
                <a:solidFill>
                  <a:schemeClr val="tx1"/>
                </a:solidFill>
                <a:effectLst/>
                <a:latin typeface="+mn-lt"/>
                <a:ea typeface="+mn-ea"/>
                <a:cs typeface="+mn-cs"/>
              </a:rPr>
              <a:t>Labels make your sketch clear.</a:t>
            </a:r>
            <a:r>
              <a:rPr lang="en-US" sz="1200" kern="1200" dirty="0">
                <a:solidFill>
                  <a:schemeClr val="tx1"/>
                </a:solidFill>
                <a:effectLst/>
                <a:latin typeface="+mn-lt"/>
                <a:ea typeface="+mn-ea"/>
                <a:cs typeface="+mn-cs"/>
              </a:rPr>
              <a:t>  Label not only the parts of your invention, but also what materials will be used to create the parts.</a:t>
            </a:r>
            <a:endParaRPr lang="en-US" dirty="0">
              <a:effectLst/>
            </a:endParaRPr>
          </a:p>
          <a:p>
            <a:pPr marL="171450" lvl="0" indent="-171450">
              <a:buFont typeface="Arial" charset="0"/>
              <a:buChar char="•"/>
            </a:pPr>
            <a:r>
              <a:rPr lang="en-US" sz="1200" b="1" kern="1200" dirty="0">
                <a:solidFill>
                  <a:schemeClr val="tx1"/>
                </a:solidFill>
                <a:effectLst/>
                <a:latin typeface="+mn-lt"/>
                <a:ea typeface="+mn-ea"/>
                <a:cs typeface="+mn-cs"/>
              </a:rPr>
              <a:t>Draw to scale.  </a:t>
            </a:r>
            <a:r>
              <a:rPr lang="en-US" sz="1200" kern="1200" dirty="0">
                <a:solidFill>
                  <a:schemeClr val="tx1"/>
                </a:solidFill>
                <a:effectLst/>
                <a:latin typeface="+mn-lt"/>
                <a:ea typeface="+mn-ea"/>
                <a:cs typeface="+mn-cs"/>
              </a:rPr>
              <a:t>Try to show the relative size of your invention in your drawing.  You may want to include estimated measurements.</a:t>
            </a:r>
            <a:endParaRPr lang="en-US" dirty="0">
              <a:effectLst/>
            </a:endParaRPr>
          </a:p>
          <a:p>
            <a:pPr marL="171450" lvl="0" indent="-171450">
              <a:buFont typeface="Arial" charset="0"/>
              <a:buChar char="•"/>
            </a:pPr>
            <a:r>
              <a:rPr lang="en-US" sz="1200" b="1" kern="1200" dirty="0">
                <a:solidFill>
                  <a:schemeClr val="tx1"/>
                </a:solidFill>
                <a:effectLst/>
                <a:latin typeface="+mn-lt"/>
                <a:ea typeface="+mn-ea"/>
                <a:cs typeface="+mn-cs"/>
              </a:rPr>
              <a:t>Don’t limit yourself to one sketch!</a:t>
            </a:r>
            <a:r>
              <a:rPr lang="en-US" sz="1200" kern="1200" dirty="0">
                <a:solidFill>
                  <a:schemeClr val="tx1"/>
                </a:solidFill>
                <a:effectLst/>
                <a:latin typeface="+mn-lt"/>
                <a:ea typeface="+mn-ea"/>
                <a:cs typeface="+mn-cs"/>
              </a:rPr>
              <a:t> It’s helpful to make different sketches as you evolve your idea and also to show the different sides of your invention.</a:t>
            </a:r>
            <a:endParaRPr lang="en-US" dirty="0">
              <a:effectLst/>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7</a:t>
            </a:fld>
            <a:endParaRPr lang="en-US"/>
          </a:p>
        </p:txBody>
      </p:sp>
    </p:spTree>
    <p:extLst>
      <p:ext uri="{BB962C8B-B14F-4D97-AF65-F5344CB8AC3E}">
        <p14:creationId xmlns:p14="http://schemas.microsoft.com/office/powerpoint/2010/main" val="2743059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Get started right now by making a section in your Inventor’s Notebook titled </a:t>
            </a:r>
            <a:r>
              <a:rPr lang="en-US" sz="1200" i="1" kern="1200" dirty="0">
                <a:solidFill>
                  <a:schemeClr val="tx1"/>
                </a:solidFill>
                <a:effectLst/>
                <a:latin typeface="+mn-lt"/>
                <a:ea typeface="+mn-ea"/>
                <a:cs typeface="+mn-cs"/>
              </a:rPr>
              <a:t>Sketch It!  </a:t>
            </a:r>
            <a:r>
              <a:rPr lang="en-US" sz="1200" kern="1200" dirty="0">
                <a:solidFill>
                  <a:schemeClr val="tx1"/>
                </a:solidFill>
                <a:effectLst/>
                <a:latin typeface="+mn-lt"/>
                <a:ea typeface="+mn-ea"/>
                <a:cs typeface="+mn-cs"/>
              </a:rPr>
              <a:t>Then, start drawing your ideas!  This is your visual plan, so make sure it communicates your idea clearly.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Your notebook will help you when you prepare your entry for submission.  Make sure the judges can see from your sketch that you thought deeply about your invention idea.</a:t>
            </a:r>
            <a:r>
              <a:rPr lang="en-US" dirty="0">
                <a:effectLst/>
              </a:rPr>
              <a:t> </a:t>
            </a:r>
          </a:p>
        </p:txBody>
      </p:sp>
      <p:sp>
        <p:nvSpPr>
          <p:cNvPr id="4" name="Slide Number Placeholder 3"/>
          <p:cNvSpPr>
            <a:spLocks noGrp="1"/>
          </p:cNvSpPr>
          <p:nvPr>
            <p:ph type="sldNum" sz="quarter" idx="10"/>
          </p:nvPr>
        </p:nvSpPr>
        <p:spPr/>
        <p:txBody>
          <a:bodyPr/>
          <a:lstStyle/>
          <a:p>
            <a:fld id="{07EC26DC-8E2B-714D-A059-D53462F42D1D}" type="slidenum">
              <a:rPr lang="en-US" smtClean="0"/>
              <a:t>8</a:t>
            </a:fld>
            <a:endParaRPr lang="en-US"/>
          </a:p>
        </p:txBody>
      </p:sp>
    </p:spTree>
    <p:extLst>
      <p:ext uri="{BB962C8B-B14F-4D97-AF65-F5344CB8AC3E}">
        <p14:creationId xmlns:p14="http://schemas.microsoft.com/office/powerpoint/2010/main" val="274305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you know how to complete Step 3 of the invention process,</a:t>
            </a:r>
            <a:r>
              <a:rPr lang="en-US" sz="1200" kern="1200" baseline="0" dirty="0">
                <a:solidFill>
                  <a:schemeClr val="tx1"/>
                </a:solidFill>
                <a:effectLst/>
                <a:latin typeface="+mn-lt"/>
                <a:ea typeface="+mn-ea"/>
                <a:cs typeface="+mn-cs"/>
              </a:rPr>
              <a:t> </a:t>
            </a:r>
            <a:r>
              <a:rPr lang="en-US" sz="1200" kern="1200">
                <a:solidFill>
                  <a:schemeClr val="tx1"/>
                </a:solidFill>
                <a:effectLst/>
                <a:latin typeface="+mn-lt"/>
                <a:ea typeface="+mn-ea"/>
                <a:cs typeface="+mn-cs"/>
              </a:rPr>
              <a:t>SKETCH IT,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by </a:t>
            </a:r>
            <a:r>
              <a:rPr lang="en-US" sz="1200" kern="1200" dirty="0">
                <a:solidFill>
                  <a:schemeClr val="tx1"/>
                </a:solidFill>
                <a:effectLst/>
                <a:latin typeface="+mn-lt"/>
                <a:ea typeface="+mn-ea"/>
                <a:cs typeface="+mn-cs"/>
              </a:rPr>
              <a:t>generating drawings that illustrate how you plan to solve a problem with a new invention!</a:t>
            </a:r>
          </a:p>
        </p:txBody>
      </p:sp>
      <p:sp>
        <p:nvSpPr>
          <p:cNvPr id="4" name="Slide Number Placeholder 3"/>
          <p:cNvSpPr>
            <a:spLocks noGrp="1"/>
          </p:cNvSpPr>
          <p:nvPr>
            <p:ph type="sldNum" sz="quarter" idx="10"/>
          </p:nvPr>
        </p:nvSpPr>
        <p:spPr/>
        <p:txBody>
          <a:bodyPr/>
          <a:lstStyle/>
          <a:p>
            <a:fld id="{07EC26DC-8E2B-714D-A059-D53462F42D1D}" type="slidenum">
              <a:rPr lang="en-US" smtClean="0"/>
              <a:t>9</a:t>
            </a:fld>
            <a:endParaRPr lang="en-US"/>
          </a:p>
        </p:txBody>
      </p:sp>
    </p:spTree>
    <p:extLst>
      <p:ext uri="{BB962C8B-B14F-4D97-AF65-F5344CB8AC3E}">
        <p14:creationId xmlns:p14="http://schemas.microsoft.com/office/powerpoint/2010/main" val="448052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3C4704-1629-4540-9AFC-FD3BCD45BBB7}" type="datetimeFigureOut">
              <a:rPr lang="en-US" smtClean="0"/>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1377396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C4704-1629-4540-9AFC-FD3BCD45BBB7}" type="datetimeFigureOut">
              <a:rPr lang="en-US" smtClean="0"/>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1762083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C4704-1629-4540-9AFC-FD3BCD45BBB7}" type="datetimeFigureOut">
              <a:rPr lang="en-US" smtClean="0"/>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58167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C4704-1629-4540-9AFC-FD3BCD45BBB7}" type="datetimeFigureOut">
              <a:rPr lang="en-US" smtClean="0"/>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2203237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3C4704-1629-4540-9AFC-FD3BCD45BBB7}" type="datetimeFigureOut">
              <a:rPr lang="en-US" smtClean="0"/>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58383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3C4704-1629-4540-9AFC-FD3BCD45BBB7}" type="datetimeFigureOut">
              <a:rPr lang="en-US" smtClean="0"/>
              <a:t>12/27/2017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2542296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3C4704-1629-4540-9AFC-FD3BCD45BBB7}" type="datetimeFigureOut">
              <a:rPr lang="en-US" smtClean="0"/>
              <a:t>12/27/2017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5195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3C4704-1629-4540-9AFC-FD3BCD45BBB7}" type="datetimeFigureOut">
              <a:rPr lang="en-US" smtClean="0"/>
              <a:t>12/27/2017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3486542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C4704-1629-4540-9AFC-FD3BCD45BBB7}" type="datetimeFigureOut">
              <a:rPr lang="en-US" smtClean="0"/>
              <a:t>12/27/2017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4000327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3C4704-1629-4540-9AFC-FD3BCD45BBB7}" type="datetimeFigureOut">
              <a:rPr lang="en-US" smtClean="0"/>
              <a:t>12/27/2017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4280823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3C4704-1629-4540-9AFC-FD3BCD45BBB7}" type="datetimeFigureOut">
              <a:rPr lang="en-US" smtClean="0"/>
              <a:t>12/27/2017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661668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C4704-1629-4540-9AFC-FD3BCD45BBB7}" type="datetimeFigureOut">
              <a:rPr lang="en-US" smtClean="0"/>
              <a:t>12/27/2017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0380F-03B3-2F42-B880-482C76FBD6DD}" type="slidenum">
              <a:rPr lang="en-US" smtClean="0"/>
              <a:t>‹#›</a:t>
            </a:fld>
            <a:endParaRPr lang="en-US"/>
          </a:p>
        </p:txBody>
      </p:sp>
    </p:spTree>
    <p:extLst>
      <p:ext uri="{BB962C8B-B14F-4D97-AF65-F5344CB8AC3E}">
        <p14:creationId xmlns:p14="http://schemas.microsoft.com/office/powerpoint/2010/main" val="1037186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47899" y="0"/>
            <a:ext cx="9291900" cy="6572624"/>
          </a:xfrm>
          <a:prstGeom prst="rect">
            <a:avLst/>
          </a:prstGeom>
        </p:spPr>
      </p:pic>
      <p:pic>
        <p:nvPicPr>
          <p:cNvPr id="20" name="Picture 19" descr="SmithsonianLogo.png"/>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77695" y="472734"/>
            <a:ext cx="5106520" cy="5106520"/>
          </a:xfrm>
          <a:prstGeom prst="rect">
            <a:avLst/>
          </a:prstGeom>
        </p:spPr>
      </p:pic>
      <p:pic>
        <p:nvPicPr>
          <p:cNvPr id="4" name="Picture 3" descr="TitleSlide_Background_Tanger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00" y="0"/>
            <a:ext cx="9291900" cy="7180104"/>
          </a:xfrm>
          <a:prstGeom prst="rect">
            <a:avLst/>
          </a:prstGeom>
        </p:spPr>
      </p:pic>
      <p:pic>
        <p:nvPicPr>
          <p:cNvPr id="5" name="Picture 4" descr="ePalslogo_rgb_Tangerin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351" y="5683623"/>
            <a:ext cx="1419413" cy="889001"/>
          </a:xfrm>
          <a:prstGeom prst="rect">
            <a:avLst/>
          </a:prstGeom>
        </p:spPr>
      </p:pic>
      <p:sp>
        <p:nvSpPr>
          <p:cNvPr id="6" name="TextBox 5"/>
          <p:cNvSpPr txBox="1"/>
          <p:nvPr/>
        </p:nvSpPr>
        <p:spPr>
          <a:xfrm>
            <a:off x="5267575" y="5313818"/>
            <a:ext cx="3671155" cy="1258806"/>
          </a:xfrm>
          <a:prstGeom prst="rect">
            <a:avLst/>
          </a:prstGeom>
          <a:noFill/>
        </p:spPr>
        <p:txBody>
          <a:bodyPr wrap="square" rtlCol="0">
            <a:spAutoFit/>
          </a:bodyPr>
          <a:lstStyle/>
          <a:p>
            <a:pPr>
              <a:lnSpc>
                <a:spcPct val="80000"/>
              </a:lnSpc>
            </a:pPr>
            <a:r>
              <a:rPr lang="en-US" dirty="0">
                <a:solidFill>
                  <a:schemeClr val="bg1"/>
                </a:solidFill>
                <a:latin typeface="+mj-lt"/>
                <a:cs typeface="Helvetica Neue Light"/>
              </a:rPr>
              <a:t>The Invention Process: Step 3</a:t>
            </a:r>
          </a:p>
          <a:p>
            <a:pPr>
              <a:lnSpc>
                <a:spcPct val="80000"/>
              </a:lnSpc>
            </a:pPr>
            <a:endParaRPr lang="en-US" dirty="0">
              <a:solidFill>
                <a:schemeClr val="bg1"/>
              </a:solidFill>
              <a:latin typeface="+mj-lt"/>
              <a:cs typeface="Helvetica Neue Light"/>
            </a:endParaRPr>
          </a:p>
          <a:p>
            <a:pPr>
              <a:lnSpc>
                <a:spcPct val="80000"/>
              </a:lnSpc>
            </a:pPr>
            <a:r>
              <a:rPr lang="en-US" sz="4000" b="1" dirty="0">
                <a:solidFill>
                  <a:schemeClr val="bg1"/>
                </a:solidFill>
                <a:latin typeface="+mj-lt"/>
                <a:cs typeface="Helvetica Neue"/>
              </a:rPr>
              <a:t>Sketch It</a:t>
            </a:r>
          </a:p>
          <a:p>
            <a:pPr>
              <a:lnSpc>
                <a:spcPct val="80000"/>
              </a:lnSpc>
            </a:pPr>
            <a:r>
              <a:rPr lang="en-US" b="1" dirty="0">
                <a:solidFill>
                  <a:schemeClr val="bg1"/>
                </a:solidFill>
                <a:latin typeface="+mj-lt"/>
                <a:cs typeface="Helvetica Neue"/>
              </a:rPr>
              <a:t>Drawing Your Invention or Idea</a:t>
            </a:r>
          </a:p>
        </p:txBody>
      </p:sp>
      <p:pic>
        <p:nvPicPr>
          <p:cNvPr id="21" name="Picture 20" descr="ChallengeSteps1_think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6654" y="2273063"/>
            <a:ext cx="1275410" cy="1275410"/>
          </a:xfrm>
          <a:prstGeom prst="rect">
            <a:avLst/>
          </a:prstGeom>
          <a:effectLst>
            <a:glow rad="330200">
              <a:schemeClr val="bg1">
                <a:alpha val="28000"/>
              </a:schemeClr>
            </a:glow>
          </a:effectLst>
        </p:spPr>
      </p:pic>
      <p:pic>
        <p:nvPicPr>
          <p:cNvPr id="22" name="Picture 21" descr="ChallengeSteps2_Explore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2064" y="3321026"/>
            <a:ext cx="1114495" cy="1114495"/>
          </a:xfrm>
          <a:prstGeom prst="rect">
            <a:avLst/>
          </a:prstGeom>
          <a:effectLst>
            <a:glow rad="330200">
              <a:schemeClr val="bg1">
                <a:alpha val="28000"/>
              </a:schemeClr>
            </a:glow>
          </a:effectLst>
        </p:spPr>
      </p:pic>
      <p:pic>
        <p:nvPicPr>
          <p:cNvPr id="23" name="Picture 22" descr="ChallengeSteps3_Sketchi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1629" y="4953645"/>
            <a:ext cx="1762958" cy="1762958"/>
          </a:xfrm>
          <a:prstGeom prst="rect">
            <a:avLst/>
          </a:prstGeom>
          <a:effectLst>
            <a:glow rad="330200">
              <a:schemeClr val="bg1">
                <a:alpha val="28000"/>
              </a:schemeClr>
            </a:glow>
          </a:effectLst>
        </p:spPr>
      </p:pic>
      <p:pic>
        <p:nvPicPr>
          <p:cNvPr id="24" name="Picture 23" descr="ChallengeSteps4_Createi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83029" y="687073"/>
            <a:ext cx="1240779" cy="1240779"/>
          </a:xfrm>
          <a:prstGeom prst="rect">
            <a:avLst/>
          </a:prstGeom>
          <a:effectLst>
            <a:glow rad="330200">
              <a:schemeClr val="bg1">
                <a:alpha val="28000"/>
              </a:schemeClr>
            </a:glow>
          </a:effectLst>
        </p:spPr>
      </p:pic>
      <p:pic>
        <p:nvPicPr>
          <p:cNvPr id="25" name="Picture 24" descr="ChallengeSteps5_Tryit.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23808" y="1927852"/>
            <a:ext cx="1240779" cy="1240779"/>
          </a:xfrm>
          <a:prstGeom prst="rect">
            <a:avLst/>
          </a:prstGeom>
          <a:effectLst>
            <a:glow rad="330200">
              <a:schemeClr val="bg1">
                <a:alpha val="28000"/>
              </a:schemeClr>
            </a:glow>
          </a:effectLst>
        </p:spPr>
      </p:pic>
      <p:pic>
        <p:nvPicPr>
          <p:cNvPr id="26" name="Picture 25" descr="ChallengeSteps6_Tweaki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8727" y="472734"/>
            <a:ext cx="1240779" cy="1240779"/>
          </a:xfrm>
          <a:prstGeom prst="rect">
            <a:avLst/>
          </a:prstGeom>
          <a:effectLst>
            <a:glow rad="330200">
              <a:schemeClr val="bg1">
                <a:alpha val="28000"/>
              </a:schemeClr>
            </a:glow>
          </a:effectLst>
        </p:spPr>
      </p:pic>
      <p:pic>
        <p:nvPicPr>
          <p:cNvPr id="27" name="Picture 26" descr="ChallengeSteps7_Selli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73953" y="2080247"/>
            <a:ext cx="1240779" cy="1240779"/>
          </a:xfrm>
          <a:prstGeom prst="rect">
            <a:avLst/>
          </a:prstGeom>
          <a:effectLst>
            <a:glow rad="330200">
              <a:schemeClr val="bg1">
                <a:alpha val="28000"/>
              </a:schemeClr>
            </a:glow>
          </a:effectLst>
        </p:spPr>
      </p:pic>
    </p:spTree>
    <p:extLst>
      <p:ext uri="{BB962C8B-B14F-4D97-AF65-F5344CB8AC3E}">
        <p14:creationId xmlns:p14="http://schemas.microsoft.com/office/powerpoint/2010/main" val="4101794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668843"/>
            <a:ext cx="9247260" cy="6199977"/>
          </a:xfrm>
          <a:prstGeom prst="rect">
            <a:avLst/>
          </a:prstGeom>
        </p:spPr>
      </p:pic>
      <p:pic>
        <p:nvPicPr>
          <p:cNvPr id="27" name="Picture 26" descr="SmithsonianLogo.png"/>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77695" y="1141577"/>
            <a:ext cx="5106520" cy="5106520"/>
          </a:xfrm>
          <a:prstGeom prst="rect">
            <a:avLst/>
          </a:prstGeom>
        </p:spPr>
      </p:pic>
      <p:sp>
        <p:nvSpPr>
          <p:cNvPr id="20" name="TextBox 19"/>
          <p:cNvSpPr txBox="1"/>
          <p:nvPr/>
        </p:nvSpPr>
        <p:spPr>
          <a:xfrm>
            <a:off x="825425" y="3164226"/>
            <a:ext cx="470652" cy="769441"/>
          </a:xfrm>
          <a:prstGeom prst="rect">
            <a:avLst/>
          </a:prstGeom>
          <a:noFill/>
        </p:spPr>
        <p:txBody>
          <a:bodyPr wrap="none" rtlCol="0">
            <a:spAutoFit/>
          </a:bodyPr>
          <a:lstStyle/>
          <a:p>
            <a:r>
              <a:rPr lang="en-US" sz="4400" b="1" dirty="0">
                <a:solidFill>
                  <a:srgbClr val="6B93CA"/>
                </a:solidFill>
              </a:rPr>
              <a:t>1</a:t>
            </a:r>
          </a:p>
        </p:txBody>
      </p:sp>
      <p:sp>
        <p:nvSpPr>
          <p:cNvPr id="21" name="TextBox 20"/>
          <p:cNvSpPr txBox="1"/>
          <p:nvPr/>
        </p:nvSpPr>
        <p:spPr>
          <a:xfrm>
            <a:off x="1982372" y="3164226"/>
            <a:ext cx="470652" cy="769441"/>
          </a:xfrm>
          <a:prstGeom prst="rect">
            <a:avLst/>
          </a:prstGeom>
          <a:noFill/>
        </p:spPr>
        <p:txBody>
          <a:bodyPr wrap="none" rtlCol="0">
            <a:spAutoFit/>
          </a:bodyPr>
          <a:lstStyle/>
          <a:p>
            <a:r>
              <a:rPr lang="en-US" sz="4400" b="1" dirty="0">
                <a:solidFill>
                  <a:srgbClr val="76A1E0"/>
                </a:solidFill>
              </a:rPr>
              <a:t>2</a:t>
            </a:r>
          </a:p>
        </p:txBody>
      </p:sp>
      <p:sp>
        <p:nvSpPr>
          <p:cNvPr id="22" name="TextBox 21"/>
          <p:cNvSpPr txBox="1"/>
          <p:nvPr/>
        </p:nvSpPr>
        <p:spPr>
          <a:xfrm>
            <a:off x="3299602" y="3164226"/>
            <a:ext cx="574647"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dirty="0">
                <a:solidFill>
                  <a:srgbClr val="16AB1E"/>
                </a:solidFill>
              </a:rPr>
              <a:t>3</a:t>
            </a:r>
          </a:p>
        </p:txBody>
      </p:sp>
      <p:sp>
        <p:nvSpPr>
          <p:cNvPr id="23" name="TextBox 22"/>
          <p:cNvSpPr txBox="1"/>
          <p:nvPr/>
        </p:nvSpPr>
        <p:spPr>
          <a:xfrm>
            <a:off x="4518625" y="3164226"/>
            <a:ext cx="470652" cy="769441"/>
          </a:xfrm>
          <a:prstGeom prst="rect">
            <a:avLst/>
          </a:prstGeom>
          <a:noFill/>
        </p:spPr>
        <p:txBody>
          <a:bodyPr wrap="none" rtlCol="0">
            <a:spAutoFit/>
          </a:bodyPr>
          <a:lstStyle/>
          <a:p>
            <a:r>
              <a:rPr lang="en-US" sz="4400" b="1" dirty="0">
                <a:solidFill>
                  <a:schemeClr val="tx2">
                    <a:lumMod val="40000"/>
                    <a:lumOff val="60000"/>
                  </a:schemeClr>
                </a:solidFill>
              </a:rPr>
              <a:t>4</a:t>
            </a:r>
          </a:p>
        </p:txBody>
      </p:sp>
      <p:sp>
        <p:nvSpPr>
          <p:cNvPr id="24" name="TextBox 23"/>
          <p:cNvSpPr txBox="1"/>
          <p:nvPr/>
        </p:nvSpPr>
        <p:spPr>
          <a:xfrm>
            <a:off x="5785477" y="3164226"/>
            <a:ext cx="470652" cy="769441"/>
          </a:xfrm>
          <a:prstGeom prst="rect">
            <a:avLst/>
          </a:prstGeom>
          <a:noFill/>
        </p:spPr>
        <p:txBody>
          <a:bodyPr wrap="none" rtlCol="0">
            <a:spAutoFit/>
          </a:bodyPr>
          <a:lstStyle/>
          <a:p>
            <a:r>
              <a:rPr lang="en-US" sz="4400" b="1" dirty="0">
                <a:solidFill>
                  <a:schemeClr val="tx2">
                    <a:lumMod val="40000"/>
                    <a:lumOff val="60000"/>
                  </a:schemeClr>
                </a:solidFill>
              </a:rPr>
              <a:t>5</a:t>
            </a:r>
          </a:p>
        </p:txBody>
      </p:sp>
      <p:sp>
        <p:nvSpPr>
          <p:cNvPr id="25" name="TextBox 24"/>
          <p:cNvSpPr txBox="1"/>
          <p:nvPr/>
        </p:nvSpPr>
        <p:spPr>
          <a:xfrm>
            <a:off x="6929029" y="3164226"/>
            <a:ext cx="470652" cy="769441"/>
          </a:xfrm>
          <a:prstGeom prst="rect">
            <a:avLst/>
          </a:prstGeom>
          <a:noFill/>
        </p:spPr>
        <p:txBody>
          <a:bodyPr wrap="none" rtlCol="0">
            <a:spAutoFit/>
          </a:bodyPr>
          <a:lstStyle/>
          <a:p>
            <a:r>
              <a:rPr lang="en-US" sz="4400" b="1" dirty="0">
                <a:solidFill>
                  <a:schemeClr val="tx2">
                    <a:lumMod val="40000"/>
                    <a:lumOff val="60000"/>
                  </a:schemeClr>
                </a:solidFill>
              </a:rPr>
              <a:t>6</a:t>
            </a:r>
          </a:p>
        </p:txBody>
      </p:sp>
      <p:sp>
        <p:nvSpPr>
          <p:cNvPr id="26" name="TextBox 25"/>
          <p:cNvSpPr txBox="1"/>
          <p:nvPr/>
        </p:nvSpPr>
        <p:spPr>
          <a:xfrm>
            <a:off x="8268667" y="3164226"/>
            <a:ext cx="470652" cy="769441"/>
          </a:xfrm>
          <a:prstGeom prst="rect">
            <a:avLst/>
          </a:prstGeom>
          <a:noFill/>
        </p:spPr>
        <p:txBody>
          <a:bodyPr wrap="none" rtlCol="0">
            <a:spAutoFit/>
          </a:bodyPr>
          <a:lstStyle/>
          <a:p>
            <a:r>
              <a:rPr lang="en-US" sz="4400" b="1" dirty="0">
                <a:solidFill>
                  <a:schemeClr val="tx2">
                    <a:lumMod val="40000"/>
                    <a:lumOff val="60000"/>
                  </a:schemeClr>
                </a:solidFill>
              </a:rPr>
              <a:t>7</a:t>
            </a:r>
          </a:p>
        </p:txBody>
      </p:sp>
      <p:pic>
        <p:nvPicPr>
          <p:cNvPr id="28" name="Picture 27" descr="ChallengeSteps2_Explorei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532" y="1923447"/>
            <a:ext cx="1240779" cy="1240779"/>
          </a:xfrm>
          <a:prstGeom prst="rect">
            <a:avLst/>
          </a:prstGeom>
          <a:effectLst>
            <a:outerShdw blurRad="50800" dist="38100" dir="2700000" algn="tl" rotWithShape="0">
              <a:prstClr val="black">
                <a:alpha val="40000"/>
              </a:prstClr>
            </a:outerShdw>
          </a:effectLst>
        </p:spPr>
      </p:pic>
      <p:pic>
        <p:nvPicPr>
          <p:cNvPr id="29" name="Picture 28" descr="ChallengeSteps3_Sketch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6312"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30" name="Picture 29" descr="ChallengeSteps4_Create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7091" y="1923447"/>
            <a:ext cx="1240779" cy="1240779"/>
          </a:xfrm>
          <a:prstGeom prst="rect">
            <a:avLst/>
          </a:prstGeom>
          <a:effectLst>
            <a:outerShdw blurRad="50800" dist="38100" dir="2700000" algn="tl" rotWithShape="0">
              <a:prstClr val="black">
                <a:alpha val="40000"/>
              </a:prstClr>
            </a:outerShdw>
          </a:effectLst>
        </p:spPr>
      </p:pic>
      <p:pic>
        <p:nvPicPr>
          <p:cNvPr id="31" name="Picture 30" descr="ChallengeSteps5_Try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7870" y="1923447"/>
            <a:ext cx="1240779" cy="1240779"/>
          </a:xfrm>
          <a:prstGeom prst="rect">
            <a:avLst/>
          </a:prstGeom>
          <a:effectLst>
            <a:outerShdw blurRad="50800" dist="38100" dir="2700000" algn="tl" rotWithShape="0">
              <a:prstClr val="black">
                <a:alpha val="40000"/>
              </a:prstClr>
            </a:outerShdw>
          </a:effectLst>
        </p:spPr>
      </p:pic>
      <p:pic>
        <p:nvPicPr>
          <p:cNvPr id="32" name="Picture 31" descr="ChallengeSteps6_Tweaki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8649" y="1923447"/>
            <a:ext cx="1240779" cy="1240779"/>
          </a:xfrm>
          <a:prstGeom prst="rect">
            <a:avLst/>
          </a:prstGeom>
          <a:effectLst>
            <a:outerShdw blurRad="50800" dist="38100" dir="2700000" algn="tl" rotWithShape="0">
              <a:prstClr val="black">
                <a:alpha val="40000"/>
              </a:prstClr>
            </a:outerShdw>
          </a:effectLst>
        </p:spPr>
      </p:pic>
      <p:pic>
        <p:nvPicPr>
          <p:cNvPr id="33" name="Picture 32" descr="ChallengeSteps7_Selli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9428" y="1923447"/>
            <a:ext cx="1240779" cy="1240779"/>
          </a:xfrm>
          <a:prstGeom prst="rect">
            <a:avLst/>
          </a:prstGeom>
          <a:effectLst>
            <a:outerShdw blurRad="50800" dist="38100" dir="2700000" algn="tl" rotWithShape="0">
              <a:prstClr val="black">
                <a:alpha val="40000"/>
              </a:prstClr>
            </a:outerShdw>
          </a:effectLst>
        </p:spPr>
      </p:pic>
      <p:pic>
        <p:nvPicPr>
          <p:cNvPr id="9" name="Picture 8" descr="Slide_Tangerin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8431"/>
            <a:ext cx="9247261" cy="7145611"/>
          </a:xfrm>
          <a:prstGeom prst="rect">
            <a:avLst/>
          </a:prstGeom>
        </p:spPr>
      </p:pic>
      <p:sp>
        <p:nvSpPr>
          <p:cNvPr id="5" name="Title 1"/>
          <p:cNvSpPr>
            <a:spLocks noGrp="1"/>
          </p:cNvSpPr>
          <p:nvPr>
            <p:ph type="title"/>
          </p:nvPr>
        </p:nvSpPr>
        <p:spPr>
          <a:xfrm>
            <a:off x="860607" y="-69005"/>
            <a:ext cx="8229600" cy="1143000"/>
          </a:xfrm>
        </p:spPr>
        <p:txBody>
          <a:bodyPr>
            <a:normAutofit/>
          </a:bodyPr>
          <a:lstStyle/>
          <a:p>
            <a:pPr algn="l"/>
            <a:r>
              <a:rPr lang="en-US" sz="3200" b="1" dirty="0">
                <a:solidFill>
                  <a:schemeClr val="bg1"/>
                </a:solidFill>
              </a:rPr>
              <a:t>Step 3: </a:t>
            </a:r>
            <a:r>
              <a:rPr lang="en-US" sz="3200" dirty="0">
                <a:solidFill>
                  <a:schemeClr val="bg1"/>
                </a:solidFill>
              </a:rPr>
              <a:t>Sketch It</a:t>
            </a:r>
          </a:p>
        </p:txBody>
      </p:sp>
      <p:pic>
        <p:nvPicPr>
          <p:cNvPr id="34" name="Picture 33" descr="ChallengeSteps1_thinki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4753" y="1923447"/>
            <a:ext cx="1240779" cy="12407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0263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63659" cy="6858000"/>
          </a:xfrm>
          <a:prstGeom prst="rect">
            <a:avLst/>
          </a:prstGeom>
          <a:solidFill>
            <a:srgbClr val="88D0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45406" y="504289"/>
            <a:ext cx="9355192" cy="7016394"/>
          </a:xfrm>
          <a:prstGeom prst="rect">
            <a:avLst/>
          </a:prstGeom>
        </p:spPr>
      </p:pic>
      <p:pic>
        <p:nvPicPr>
          <p:cNvPr id="12" name="Picture 11" descr="Slide_gre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06" y="-69006"/>
            <a:ext cx="9328576" cy="7208445"/>
          </a:xfrm>
          <a:prstGeom prst="rect">
            <a:avLst/>
          </a:prstGeom>
        </p:spPr>
      </p:pic>
      <p:sp>
        <p:nvSpPr>
          <p:cNvPr id="2" name="Title 1"/>
          <p:cNvSpPr>
            <a:spLocks noGrp="1"/>
          </p:cNvSpPr>
          <p:nvPr>
            <p:ph type="title"/>
          </p:nvPr>
        </p:nvSpPr>
        <p:spPr>
          <a:xfrm>
            <a:off x="860607" y="-69005"/>
            <a:ext cx="8229600" cy="1143000"/>
          </a:xfrm>
        </p:spPr>
        <p:txBody>
          <a:bodyPr/>
          <a:lstStyle/>
          <a:p>
            <a:pPr algn="l"/>
            <a:r>
              <a:rPr lang="en-US" dirty="0">
                <a:solidFill>
                  <a:schemeClr val="bg1"/>
                </a:solidFill>
              </a:rPr>
              <a:t>Draw Your Invention Idea</a:t>
            </a:r>
          </a:p>
        </p:txBody>
      </p:sp>
      <p:sp>
        <p:nvSpPr>
          <p:cNvPr id="3" name="Rectangle 2"/>
          <p:cNvSpPr/>
          <p:nvPr/>
        </p:nvSpPr>
        <p:spPr>
          <a:xfrm>
            <a:off x="5873326" y="1324401"/>
            <a:ext cx="2804379" cy="4154983"/>
          </a:xfrm>
          <a:prstGeom prst="rect">
            <a:avLst/>
          </a:prstGeom>
        </p:spPr>
        <p:txBody>
          <a:bodyPr wrap="square">
            <a:spAutoFit/>
          </a:bodyPr>
          <a:lstStyle/>
          <a:p>
            <a:r>
              <a:rPr lang="en-US" sz="2400" dirty="0">
                <a:solidFill>
                  <a:srgbClr val="FFFFFF"/>
                </a:solidFill>
              </a:rPr>
              <a:t>You know that the word “sketch” simply means to draw.  Not all inventors sketch at this stage, but by drawing your invention idea, you start to visualize what your invention will look like and how it will work.  </a:t>
            </a:r>
          </a:p>
        </p:txBody>
      </p:sp>
    </p:spTree>
    <p:extLst>
      <p:ext uri="{BB962C8B-B14F-4D97-AF65-F5344CB8AC3E}">
        <p14:creationId xmlns:p14="http://schemas.microsoft.com/office/powerpoint/2010/main" val="2483099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63659" cy="6858000"/>
          </a:xfrm>
          <a:prstGeom prst="rect">
            <a:avLst/>
          </a:prstGeom>
          <a:solidFill>
            <a:srgbClr val="88D0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lide_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1" y="0"/>
            <a:ext cx="9328576" cy="7208445"/>
          </a:xfrm>
          <a:prstGeom prst="rect">
            <a:avLst/>
          </a:prstGeom>
        </p:spPr>
      </p:pic>
      <p:sp>
        <p:nvSpPr>
          <p:cNvPr id="2" name="Title 1"/>
          <p:cNvSpPr>
            <a:spLocks noGrp="1"/>
          </p:cNvSpPr>
          <p:nvPr>
            <p:ph type="title"/>
          </p:nvPr>
        </p:nvSpPr>
        <p:spPr>
          <a:xfrm>
            <a:off x="860607" y="-69005"/>
            <a:ext cx="8229600" cy="1143000"/>
          </a:xfrm>
        </p:spPr>
        <p:txBody>
          <a:bodyPr/>
          <a:lstStyle/>
          <a:p>
            <a:pPr algn="l"/>
            <a:r>
              <a:rPr lang="en-US" dirty="0">
                <a:solidFill>
                  <a:schemeClr val="bg1"/>
                </a:solidFill>
              </a:rPr>
              <a:t>Draw Your Invention Ideas</a:t>
            </a:r>
          </a:p>
        </p:txBody>
      </p:sp>
      <p:pic>
        <p:nvPicPr>
          <p:cNvPr id="3" name="Picture 2"/>
          <p:cNvPicPr>
            <a:picLocks noChangeAspect="1"/>
          </p:cNvPicPr>
          <p:nvPr/>
        </p:nvPicPr>
        <p:blipFill>
          <a:blip r:embed="rId4"/>
          <a:stretch>
            <a:fillRect/>
          </a:stretch>
        </p:blipFill>
        <p:spPr>
          <a:xfrm rot="20892508">
            <a:off x="2602664" y="2406113"/>
            <a:ext cx="5684829" cy="359958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668105" y="5543889"/>
            <a:ext cx="1927199" cy="651460"/>
          </a:xfrm>
          <a:prstGeom prst="rect">
            <a:avLst/>
          </a:prstGeom>
          <a:solidFill>
            <a:srgbClr val="F38119"/>
          </a:solidFill>
          <a:effectLst>
            <a:outerShdw blurRad="50800" dist="38100" dir="2700000" algn="tl" rotWithShape="0">
              <a:prstClr val="black">
                <a:alpha val="40000"/>
              </a:prstClr>
            </a:outerShdw>
          </a:effectLst>
        </p:spPr>
        <p:txBody>
          <a:bodyPr wrap="square" rtlCol="0">
            <a:spAutoFit/>
          </a:bodyPr>
          <a:lstStyle/>
          <a:p>
            <a:pPr algn="ctr">
              <a:lnSpc>
                <a:spcPct val="90000"/>
              </a:lnSpc>
            </a:pPr>
            <a:r>
              <a:rPr lang="en-US" sz="2000" b="1" dirty="0" err="1">
                <a:solidFill>
                  <a:schemeClr val="bg1"/>
                </a:solidFill>
              </a:rPr>
              <a:t>Monimoy</a:t>
            </a:r>
            <a:r>
              <a:rPr lang="en-US" sz="2000" b="1" dirty="0">
                <a:solidFill>
                  <a:schemeClr val="bg1"/>
                </a:solidFill>
              </a:rPr>
              <a:t> G.</a:t>
            </a:r>
          </a:p>
          <a:p>
            <a:pPr algn="ctr">
              <a:lnSpc>
                <a:spcPct val="90000"/>
              </a:lnSpc>
            </a:pPr>
            <a:r>
              <a:rPr lang="en-US" sz="2000" dirty="0">
                <a:solidFill>
                  <a:schemeClr val="bg1"/>
                </a:solidFill>
              </a:rPr>
              <a:t>Kolkata, India</a:t>
            </a:r>
          </a:p>
        </p:txBody>
      </p:sp>
      <p:sp>
        <p:nvSpPr>
          <p:cNvPr id="4" name="Rectangle 3"/>
          <p:cNvSpPr/>
          <p:nvPr/>
        </p:nvSpPr>
        <p:spPr>
          <a:xfrm>
            <a:off x="1293794" y="1183804"/>
            <a:ext cx="4696814" cy="1200328"/>
          </a:xfrm>
          <a:prstGeom prst="rect">
            <a:avLst/>
          </a:prstGeom>
        </p:spPr>
        <p:txBody>
          <a:bodyPr wrap="square">
            <a:spAutoFit/>
          </a:bodyPr>
          <a:lstStyle/>
          <a:p>
            <a:r>
              <a:rPr lang="en-US" sz="2400" dirty="0"/>
              <a:t>Eighth grader </a:t>
            </a:r>
            <a:r>
              <a:rPr lang="en-US" sz="2400" dirty="0" err="1"/>
              <a:t>Monimoy</a:t>
            </a:r>
            <a:r>
              <a:rPr lang="en-US" sz="2400" dirty="0"/>
              <a:t>, from India, used a pencil and paper to sketch his idea. The labels really helped!</a:t>
            </a:r>
          </a:p>
        </p:txBody>
      </p:sp>
    </p:spTree>
    <p:extLst>
      <p:ext uri="{BB962C8B-B14F-4D97-AF65-F5344CB8AC3E}">
        <p14:creationId xmlns:p14="http://schemas.microsoft.com/office/powerpoint/2010/main" val="3861790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63659" cy="6858000"/>
          </a:xfrm>
          <a:prstGeom prst="rect">
            <a:avLst/>
          </a:prstGeom>
          <a:solidFill>
            <a:srgbClr val="88D0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lide_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1" y="0"/>
            <a:ext cx="9328576" cy="7208445"/>
          </a:xfrm>
          <a:prstGeom prst="rect">
            <a:avLst/>
          </a:prstGeom>
        </p:spPr>
      </p:pic>
      <p:sp>
        <p:nvSpPr>
          <p:cNvPr id="2" name="Title 1"/>
          <p:cNvSpPr>
            <a:spLocks noGrp="1"/>
          </p:cNvSpPr>
          <p:nvPr>
            <p:ph type="title"/>
          </p:nvPr>
        </p:nvSpPr>
        <p:spPr>
          <a:xfrm>
            <a:off x="860607" y="-69005"/>
            <a:ext cx="8229600" cy="1143000"/>
          </a:xfrm>
        </p:spPr>
        <p:txBody>
          <a:bodyPr/>
          <a:lstStyle/>
          <a:p>
            <a:pPr algn="l"/>
            <a:r>
              <a:rPr lang="en-US" dirty="0">
                <a:solidFill>
                  <a:schemeClr val="bg1"/>
                </a:solidFill>
              </a:rPr>
              <a:t>Draw Your Invention Ideas</a:t>
            </a:r>
          </a:p>
        </p:txBody>
      </p:sp>
      <p:sp>
        <p:nvSpPr>
          <p:cNvPr id="7" name="TextBox 6"/>
          <p:cNvSpPr txBox="1"/>
          <p:nvPr/>
        </p:nvSpPr>
        <p:spPr>
          <a:xfrm>
            <a:off x="6668105" y="5543889"/>
            <a:ext cx="1927199" cy="651460"/>
          </a:xfrm>
          <a:prstGeom prst="rect">
            <a:avLst/>
          </a:prstGeom>
          <a:solidFill>
            <a:srgbClr val="F38119"/>
          </a:solidFill>
          <a:effectLst>
            <a:outerShdw blurRad="50800" dist="38100" dir="2700000" algn="tl" rotWithShape="0">
              <a:prstClr val="black">
                <a:alpha val="40000"/>
              </a:prstClr>
            </a:outerShdw>
          </a:effectLst>
        </p:spPr>
        <p:txBody>
          <a:bodyPr wrap="square" rtlCol="0">
            <a:spAutoFit/>
          </a:bodyPr>
          <a:lstStyle/>
          <a:p>
            <a:pPr algn="ctr">
              <a:lnSpc>
                <a:spcPct val="90000"/>
              </a:lnSpc>
            </a:pPr>
            <a:r>
              <a:rPr lang="en-US" sz="2000" dirty="0" err="1">
                <a:solidFill>
                  <a:schemeClr val="bg1"/>
                </a:solidFill>
              </a:rPr>
              <a:t>Hamsini</a:t>
            </a:r>
            <a:r>
              <a:rPr lang="en-US" sz="2000" dirty="0">
                <a:solidFill>
                  <a:schemeClr val="bg1"/>
                </a:solidFill>
              </a:rPr>
              <a:t> R.</a:t>
            </a:r>
          </a:p>
          <a:p>
            <a:pPr algn="ctr">
              <a:lnSpc>
                <a:spcPct val="90000"/>
              </a:lnSpc>
            </a:pPr>
            <a:r>
              <a:rPr lang="en-US" sz="2000" b="1" dirty="0">
                <a:solidFill>
                  <a:schemeClr val="bg1"/>
                </a:solidFill>
              </a:rPr>
              <a:t>Virginia, USA</a:t>
            </a:r>
          </a:p>
        </p:txBody>
      </p:sp>
      <p:sp>
        <p:nvSpPr>
          <p:cNvPr id="4" name="Rectangle 3"/>
          <p:cNvSpPr/>
          <p:nvPr/>
        </p:nvSpPr>
        <p:spPr>
          <a:xfrm>
            <a:off x="1293793" y="1183804"/>
            <a:ext cx="5374311" cy="1200329"/>
          </a:xfrm>
          <a:prstGeom prst="rect">
            <a:avLst/>
          </a:prstGeom>
        </p:spPr>
        <p:txBody>
          <a:bodyPr wrap="square">
            <a:spAutoFit/>
          </a:bodyPr>
          <a:lstStyle/>
          <a:p>
            <a:r>
              <a:rPr lang="en-US" sz="2400" dirty="0"/>
              <a:t>Ten-year old  </a:t>
            </a:r>
            <a:r>
              <a:rPr lang="en-US" sz="2400" dirty="0" err="1"/>
              <a:t>Hamsini</a:t>
            </a:r>
            <a:r>
              <a:rPr lang="en-US" sz="2400" dirty="0"/>
              <a:t>, from Virginia, included many diagrams and explained what each one represented.</a:t>
            </a:r>
          </a:p>
        </p:txBody>
      </p:sp>
      <p:pic>
        <p:nvPicPr>
          <p:cNvPr id="9" name="Picture 8" descr="Screen Shot 2017-12-11 at 7.10.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46132">
            <a:off x="517000" y="2559320"/>
            <a:ext cx="4251666" cy="3162237"/>
          </a:xfrm>
          <a:prstGeom prst="rect">
            <a:avLst/>
          </a:prstGeom>
          <a:ln>
            <a:noFill/>
          </a:ln>
          <a:effectLst>
            <a:outerShdw blurRad="292100" dist="139700" dir="2700000" algn="tl" rotWithShape="0">
              <a:srgbClr val="333333">
                <a:alpha val="65000"/>
              </a:srgbClr>
            </a:outerShdw>
          </a:effectLst>
        </p:spPr>
      </p:pic>
      <p:pic>
        <p:nvPicPr>
          <p:cNvPr id="6" name="Picture 5" descr="Screen Shot 2017-12-11 at 7.08.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85368">
            <a:off x="4761923" y="2176239"/>
            <a:ext cx="3812365" cy="28658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0303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63659" cy="6858000"/>
          </a:xfrm>
          <a:prstGeom prst="rect">
            <a:avLst/>
          </a:prstGeom>
          <a:solidFill>
            <a:srgbClr val="88D0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lide_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6" y="-69006"/>
            <a:ext cx="9328576" cy="7208445"/>
          </a:xfrm>
          <a:prstGeom prst="rect">
            <a:avLst/>
          </a:prstGeom>
        </p:spPr>
      </p:pic>
      <p:sp>
        <p:nvSpPr>
          <p:cNvPr id="2" name="Title 1"/>
          <p:cNvSpPr>
            <a:spLocks noGrp="1"/>
          </p:cNvSpPr>
          <p:nvPr>
            <p:ph type="title"/>
          </p:nvPr>
        </p:nvSpPr>
        <p:spPr>
          <a:xfrm>
            <a:off x="860607" y="-69005"/>
            <a:ext cx="8229600" cy="1143000"/>
          </a:xfrm>
        </p:spPr>
        <p:txBody>
          <a:bodyPr/>
          <a:lstStyle/>
          <a:p>
            <a:pPr algn="l"/>
            <a:r>
              <a:rPr lang="en-US" dirty="0">
                <a:solidFill>
                  <a:schemeClr val="bg1"/>
                </a:solidFill>
              </a:rPr>
              <a:t>Draw Your Invention Ideas</a:t>
            </a:r>
          </a:p>
        </p:txBody>
      </p:sp>
      <p:pic>
        <p:nvPicPr>
          <p:cNvPr id="8" name="Picture 8" descr="table slider"/>
          <p:cNvPicPr>
            <a:picLocks noGrp="1" noChangeAspect="1" noChangeArrowheads="1"/>
          </p:cNvPicPr>
          <p:nvPr>
            <p:ph sz="quarter" idx="1"/>
          </p:nvPr>
        </p:nvPicPr>
        <p:blipFill rotWithShape="1">
          <a:blip r:embed="rId4">
            <a:extLst>
              <a:ext uri="{28A0092B-C50C-407E-A947-70E740481C1C}">
                <a14:useLocalDpi xmlns:a14="http://schemas.microsoft.com/office/drawing/2010/main" val="0"/>
              </a:ext>
            </a:extLst>
          </a:blip>
          <a:srcRect t="35304" r="44720"/>
          <a:stretch/>
        </p:blipFill>
        <p:spPr>
          <a:xfrm>
            <a:off x="2758642" y="3217261"/>
            <a:ext cx="1897687" cy="1061565"/>
          </a:xfrm>
        </p:spPr>
      </p:pic>
      <p:pic>
        <p:nvPicPr>
          <p:cNvPr id="9" name="Picture 9" descr="table s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051606" y="2637971"/>
            <a:ext cx="3432841" cy="1640855"/>
          </a:xfrm>
          <a:prstGeom prst="rect">
            <a:avLst/>
          </a:prstGeom>
        </p:spPr>
      </p:pic>
      <p:pic>
        <p:nvPicPr>
          <p:cNvPr id="10" name="Picture 10" descr="table fro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473701" y="4599123"/>
            <a:ext cx="3368505" cy="1610103"/>
          </a:xfrm>
          <a:prstGeom prst="rect">
            <a:avLst/>
          </a:prstGeom>
        </p:spPr>
      </p:pic>
      <p:pic>
        <p:nvPicPr>
          <p:cNvPr id="13" name="Picture 11" descr="table is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5051607" y="4599124"/>
            <a:ext cx="3368505" cy="1610103"/>
          </a:xfrm>
          <a:prstGeom prst="rect">
            <a:avLst/>
          </a:prstGeom>
        </p:spPr>
      </p:pic>
      <p:sp>
        <p:nvSpPr>
          <p:cNvPr id="7" name="TextBox 6"/>
          <p:cNvSpPr txBox="1"/>
          <p:nvPr/>
        </p:nvSpPr>
        <p:spPr>
          <a:xfrm rot="21284241">
            <a:off x="1795042" y="3584239"/>
            <a:ext cx="1927199" cy="928459"/>
          </a:xfrm>
          <a:prstGeom prst="rect">
            <a:avLst/>
          </a:prstGeom>
          <a:solidFill>
            <a:srgbClr val="F38119"/>
          </a:solidFill>
          <a:effectLst>
            <a:outerShdw blurRad="50800" dist="38100" dir="2700000" algn="tl" rotWithShape="0">
              <a:prstClr val="black">
                <a:alpha val="40000"/>
              </a:prstClr>
            </a:outerShdw>
          </a:effectLst>
        </p:spPr>
        <p:txBody>
          <a:bodyPr wrap="square" rtlCol="0">
            <a:spAutoFit/>
          </a:bodyPr>
          <a:lstStyle/>
          <a:p>
            <a:pPr algn="ctr">
              <a:lnSpc>
                <a:spcPct val="90000"/>
              </a:lnSpc>
            </a:pPr>
            <a:r>
              <a:rPr lang="en-US" sz="2000" b="1" dirty="0" err="1">
                <a:solidFill>
                  <a:schemeClr val="bg1"/>
                </a:solidFill>
                <a:latin typeface="Calibri" charset="0"/>
              </a:rPr>
              <a:t>Laila</a:t>
            </a:r>
            <a:r>
              <a:rPr lang="en-US" sz="2000" b="1" dirty="0">
                <a:solidFill>
                  <a:schemeClr val="bg1"/>
                </a:solidFill>
                <a:latin typeface="Calibri" charset="0"/>
              </a:rPr>
              <a:t> E., </a:t>
            </a:r>
            <a:r>
              <a:rPr lang="en-US" sz="2000" b="1" dirty="0" err="1">
                <a:solidFill>
                  <a:schemeClr val="bg1"/>
                </a:solidFill>
                <a:latin typeface="Calibri" charset="0"/>
              </a:rPr>
              <a:t>Angeli</a:t>
            </a:r>
            <a:r>
              <a:rPr lang="en-US" sz="2000" b="1" dirty="0">
                <a:solidFill>
                  <a:schemeClr val="bg1"/>
                </a:solidFill>
                <a:latin typeface="Calibri" charset="0"/>
              </a:rPr>
              <a:t> A., Mitzi C.,</a:t>
            </a:r>
          </a:p>
          <a:p>
            <a:pPr algn="ctr">
              <a:lnSpc>
                <a:spcPct val="90000"/>
              </a:lnSpc>
            </a:pPr>
            <a:r>
              <a:rPr lang="en-US" sz="2000" dirty="0">
                <a:solidFill>
                  <a:schemeClr val="bg1"/>
                </a:solidFill>
              </a:rPr>
              <a:t>California USA</a:t>
            </a:r>
          </a:p>
        </p:txBody>
      </p:sp>
      <p:sp>
        <p:nvSpPr>
          <p:cNvPr id="4" name="Rectangle 3"/>
          <p:cNvSpPr/>
          <p:nvPr/>
        </p:nvSpPr>
        <p:spPr>
          <a:xfrm>
            <a:off x="466165" y="1013739"/>
            <a:ext cx="8290910" cy="1938992"/>
          </a:xfrm>
          <a:prstGeom prst="rect">
            <a:avLst/>
          </a:prstGeom>
        </p:spPr>
        <p:txBody>
          <a:bodyPr wrap="square">
            <a:spAutoFit/>
          </a:bodyPr>
          <a:lstStyle/>
          <a:p>
            <a:pPr lvl="0">
              <a:defRPr/>
            </a:pPr>
            <a:r>
              <a:rPr lang="en-US" sz="2400" dirty="0"/>
              <a:t>A team of 10 year-olds, from California, used a computer aided design program to create a digital sketch of their idea for a desk. You may want to make several sketches of your invention – from the front, from the side, looking down from above, or from the inside--to show how it works. </a:t>
            </a:r>
          </a:p>
        </p:txBody>
      </p:sp>
    </p:spTree>
    <p:extLst>
      <p:ext uri="{BB962C8B-B14F-4D97-AF65-F5344CB8AC3E}">
        <p14:creationId xmlns:p14="http://schemas.microsoft.com/office/powerpoint/2010/main" val="4254961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19" y="0"/>
            <a:ext cx="9144419" cy="6872490"/>
          </a:xfrm>
          <a:prstGeom prst="rect">
            <a:avLst/>
          </a:prstGeom>
          <a:solidFill>
            <a:srgbClr val="FBA50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Screen Shot 2014-01-30 at 2.39.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3885">
            <a:off x="458220" y="262005"/>
            <a:ext cx="6333058" cy="6275033"/>
          </a:xfrm>
          <a:prstGeom prst="rect">
            <a:avLst/>
          </a:prstGeom>
        </p:spPr>
      </p:pic>
      <p:pic>
        <p:nvPicPr>
          <p:cNvPr id="3" name="Picture 2" descr="Slide2_Tanger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0034" y="177619"/>
            <a:ext cx="7793968" cy="5352762"/>
          </a:xfrm>
          <a:prstGeom prst="rect">
            <a:avLst/>
          </a:prstGeom>
        </p:spPr>
      </p:pic>
      <p:sp>
        <p:nvSpPr>
          <p:cNvPr id="5" name="TextBox 4"/>
          <p:cNvSpPr txBox="1"/>
          <p:nvPr/>
        </p:nvSpPr>
        <p:spPr>
          <a:xfrm>
            <a:off x="5863406" y="3073381"/>
            <a:ext cx="3280595" cy="1883592"/>
          </a:xfrm>
          <a:prstGeom prst="rect">
            <a:avLst/>
          </a:prstGeom>
          <a:noFill/>
        </p:spPr>
        <p:txBody>
          <a:bodyPr wrap="square" rtlCol="0">
            <a:spAutoFit/>
          </a:bodyPr>
          <a:lstStyle/>
          <a:p>
            <a:pPr>
              <a:lnSpc>
                <a:spcPct val="80000"/>
              </a:lnSpc>
            </a:pPr>
            <a:r>
              <a:rPr lang="en-US" sz="3600" b="1" dirty="0">
                <a:solidFill>
                  <a:schemeClr val="bg1"/>
                </a:solidFill>
                <a:latin typeface="+mj-lt"/>
                <a:cs typeface="Helvetica Neue"/>
              </a:rPr>
              <a:t>Draw Your Invention Ideas</a:t>
            </a:r>
          </a:p>
          <a:p>
            <a:pPr>
              <a:lnSpc>
                <a:spcPct val="80000"/>
              </a:lnSpc>
            </a:pPr>
            <a:r>
              <a:rPr lang="en-US" sz="3600" b="1" dirty="0">
                <a:solidFill>
                  <a:schemeClr val="bg1"/>
                </a:solidFill>
                <a:latin typeface="+mj-lt"/>
                <a:cs typeface="Helvetica Neue"/>
              </a:rPr>
              <a:t>in your Notebook</a:t>
            </a:r>
          </a:p>
        </p:txBody>
      </p:sp>
      <p:sp>
        <p:nvSpPr>
          <p:cNvPr id="27" name="TextBox 26"/>
          <p:cNvSpPr txBox="1"/>
          <p:nvPr/>
        </p:nvSpPr>
        <p:spPr>
          <a:xfrm rot="21284241">
            <a:off x="1046254" y="356631"/>
            <a:ext cx="1043368" cy="523220"/>
          </a:xfrm>
          <a:prstGeom prst="rect">
            <a:avLst/>
          </a:prstGeom>
          <a:solidFill>
            <a:srgbClr val="5ECA2A"/>
          </a:solidFill>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bg1"/>
                </a:solidFill>
              </a:rPr>
              <a:t>Tips</a:t>
            </a:r>
            <a:endParaRPr lang="en-US" sz="2800" dirty="0">
              <a:solidFill>
                <a:schemeClr val="bg1"/>
              </a:solidFill>
            </a:endParaRPr>
          </a:p>
        </p:txBody>
      </p:sp>
      <p:sp>
        <p:nvSpPr>
          <p:cNvPr id="28" name="TextBox 27"/>
          <p:cNvSpPr txBox="1"/>
          <p:nvPr/>
        </p:nvSpPr>
        <p:spPr>
          <a:xfrm rot="21369569">
            <a:off x="892324" y="655783"/>
            <a:ext cx="6500534" cy="2985433"/>
          </a:xfrm>
          <a:prstGeom prst="rect">
            <a:avLst/>
          </a:prstGeom>
          <a:noFill/>
        </p:spPr>
        <p:txBody>
          <a:bodyPr wrap="square" rtlCol="0">
            <a:spAutoFit/>
          </a:bodyPr>
          <a:lstStyle/>
          <a:p>
            <a:pPr marL="342900" lvl="0" indent="-342900">
              <a:buFont typeface="Wingdings" charset="2"/>
              <a:buChar char="u"/>
            </a:pPr>
            <a:r>
              <a:rPr lang="en-US" sz="2400" dirty="0"/>
              <a:t>Details make your sketch come to life.</a:t>
            </a:r>
          </a:p>
          <a:p>
            <a:pPr marL="342900" lvl="0" indent="-342900">
              <a:buFont typeface="Wingdings" charset="2"/>
              <a:buChar char="u"/>
            </a:pPr>
            <a:endParaRPr lang="en-US" sz="2400" dirty="0"/>
          </a:p>
          <a:p>
            <a:pPr marL="342900" lvl="0" indent="-342900">
              <a:buFont typeface="Wingdings" charset="2"/>
              <a:buChar char="u"/>
            </a:pPr>
            <a:r>
              <a:rPr lang="en-US" sz="2400" dirty="0"/>
              <a:t>Labels make your sketch clear.</a:t>
            </a:r>
          </a:p>
          <a:p>
            <a:pPr marL="342900" lvl="0" indent="-342900">
              <a:buFont typeface="Wingdings" charset="2"/>
              <a:buChar char="u"/>
            </a:pPr>
            <a:endParaRPr lang="en-US" sz="2400" dirty="0"/>
          </a:p>
          <a:p>
            <a:pPr marL="342900" lvl="0" indent="-342900">
              <a:buFont typeface="Wingdings" charset="2"/>
              <a:buChar char="u"/>
            </a:pPr>
            <a:r>
              <a:rPr lang="en-US" sz="2400" dirty="0"/>
              <a:t>Draw to scale.</a:t>
            </a:r>
          </a:p>
          <a:p>
            <a:pPr lvl="0"/>
            <a:endParaRPr lang="en-US" sz="2400" dirty="0"/>
          </a:p>
          <a:p>
            <a:pPr marL="342900" indent="-342900">
              <a:buFont typeface="Wingdings" charset="2"/>
              <a:buChar char="u"/>
            </a:pPr>
            <a:r>
              <a:rPr lang="en-US" sz="2400" dirty="0"/>
              <a:t>Don’t limit yourself to one sketch!</a:t>
            </a:r>
          </a:p>
          <a:p>
            <a:pPr lvl="0"/>
            <a:endParaRPr lang="en-US" sz="2000" dirty="0"/>
          </a:p>
        </p:txBody>
      </p:sp>
    </p:spTree>
    <p:extLst>
      <p:ext uri="{BB962C8B-B14F-4D97-AF65-F5344CB8AC3E}">
        <p14:creationId xmlns:p14="http://schemas.microsoft.com/office/powerpoint/2010/main" val="1513634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9659" y="0"/>
            <a:ext cx="9163659" cy="6858000"/>
          </a:xfrm>
          <a:prstGeom prst="rect">
            <a:avLst/>
          </a:prstGeom>
          <a:solidFill>
            <a:srgbClr val="88D0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Screen Shot 2014-01-30 at 2.39.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3885">
            <a:off x="139378" y="-551857"/>
            <a:ext cx="6921416" cy="6858000"/>
          </a:xfrm>
          <a:prstGeom prst="rect">
            <a:avLst/>
          </a:prstGeom>
        </p:spPr>
      </p:pic>
      <p:pic>
        <p:nvPicPr>
          <p:cNvPr id="8" name="Picture 7" descr="Slide2_gre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941" y="0"/>
            <a:ext cx="8875059" cy="6858000"/>
          </a:xfrm>
          <a:prstGeom prst="rect">
            <a:avLst/>
          </a:prstGeom>
        </p:spPr>
      </p:pic>
      <p:sp>
        <p:nvSpPr>
          <p:cNvPr id="5" name="TextBox 4"/>
          <p:cNvSpPr txBox="1"/>
          <p:nvPr/>
        </p:nvSpPr>
        <p:spPr>
          <a:xfrm>
            <a:off x="3624749" y="5223646"/>
            <a:ext cx="8373870" cy="1339854"/>
          </a:xfrm>
          <a:prstGeom prst="rect">
            <a:avLst/>
          </a:prstGeom>
          <a:noFill/>
        </p:spPr>
        <p:txBody>
          <a:bodyPr wrap="square" rtlCol="0">
            <a:spAutoFit/>
          </a:bodyPr>
          <a:lstStyle/>
          <a:p>
            <a:pPr>
              <a:lnSpc>
                <a:spcPct val="80000"/>
              </a:lnSpc>
            </a:pPr>
            <a:r>
              <a:rPr lang="en-US" sz="3600" b="1" dirty="0">
                <a:solidFill>
                  <a:schemeClr val="bg1"/>
                </a:solidFill>
                <a:latin typeface="+mj-lt"/>
                <a:cs typeface="Helvetica Neue"/>
              </a:rPr>
              <a:t>Create Your Visual Plan</a:t>
            </a:r>
          </a:p>
          <a:p>
            <a:pPr>
              <a:lnSpc>
                <a:spcPct val="80000"/>
              </a:lnSpc>
            </a:pPr>
            <a:endParaRPr lang="en-US" sz="3200" b="1" dirty="0">
              <a:solidFill>
                <a:schemeClr val="bg1"/>
              </a:solidFill>
              <a:latin typeface="+mj-lt"/>
              <a:cs typeface="Helvetica Neue"/>
            </a:endParaRPr>
          </a:p>
          <a:p>
            <a:pPr>
              <a:lnSpc>
                <a:spcPct val="80000"/>
              </a:lnSpc>
            </a:pPr>
            <a:endParaRPr lang="en-US" sz="3200" b="1" dirty="0">
              <a:solidFill>
                <a:schemeClr val="bg1"/>
              </a:solidFill>
              <a:latin typeface="+mj-lt"/>
              <a:cs typeface="Helvetica Neue"/>
            </a:endParaRPr>
          </a:p>
        </p:txBody>
      </p:sp>
      <p:pic>
        <p:nvPicPr>
          <p:cNvPr id="11"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29278">
            <a:off x="565880" y="-261792"/>
            <a:ext cx="5310153" cy="3889942"/>
          </a:xfrm>
          <a:prstGeom prst="rect">
            <a:avLst/>
          </a:prstGeom>
        </p:spPr>
      </p:pic>
    </p:spTree>
    <p:extLst>
      <p:ext uri="{BB962C8B-B14F-4D97-AF65-F5344CB8AC3E}">
        <p14:creationId xmlns:p14="http://schemas.microsoft.com/office/powerpoint/2010/main" val="3867692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668843"/>
            <a:ext cx="9247261" cy="6199977"/>
          </a:xfrm>
          <a:prstGeom prst="rect">
            <a:avLst/>
          </a:prstGeom>
        </p:spPr>
      </p:pic>
      <p:pic>
        <p:nvPicPr>
          <p:cNvPr id="27" name="Picture 26" descr="SmithsonianLogo.png"/>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77695" y="1141577"/>
            <a:ext cx="5106520" cy="5106520"/>
          </a:xfrm>
          <a:prstGeom prst="rect">
            <a:avLst/>
          </a:prstGeom>
        </p:spPr>
      </p:pic>
      <p:pic>
        <p:nvPicPr>
          <p:cNvPr id="9" name="Picture 8" descr="Slide_Tanger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431"/>
            <a:ext cx="9247261" cy="7145611"/>
          </a:xfrm>
          <a:prstGeom prst="rect">
            <a:avLst/>
          </a:prstGeom>
        </p:spPr>
      </p:pic>
      <p:sp>
        <p:nvSpPr>
          <p:cNvPr id="5" name="Title 1"/>
          <p:cNvSpPr>
            <a:spLocks noGrp="1"/>
          </p:cNvSpPr>
          <p:nvPr>
            <p:ph type="title"/>
          </p:nvPr>
        </p:nvSpPr>
        <p:spPr>
          <a:xfrm>
            <a:off x="860607" y="-69005"/>
            <a:ext cx="8229600" cy="1143000"/>
          </a:xfrm>
        </p:spPr>
        <p:txBody>
          <a:bodyPr>
            <a:normAutofit/>
          </a:bodyPr>
          <a:lstStyle/>
          <a:p>
            <a:pPr algn="l"/>
            <a:r>
              <a:rPr lang="en-US" sz="3200" dirty="0">
                <a:solidFill>
                  <a:schemeClr val="bg1"/>
                </a:solidFill>
              </a:rPr>
              <a:t>That</a:t>
            </a:r>
            <a:r>
              <a:rPr lang="fr-FR" sz="3200" dirty="0">
                <a:solidFill>
                  <a:schemeClr val="bg1"/>
                </a:solidFill>
              </a:rPr>
              <a:t>’</a:t>
            </a:r>
            <a:r>
              <a:rPr lang="en-US" sz="3200" dirty="0">
                <a:solidFill>
                  <a:schemeClr val="bg1"/>
                </a:solidFill>
              </a:rPr>
              <a:t>s the 3rd Step in the Invention Process.</a:t>
            </a:r>
          </a:p>
        </p:txBody>
      </p:sp>
      <p:sp>
        <p:nvSpPr>
          <p:cNvPr id="35" name="Rectangle 34"/>
          <p:cNvSpPr/>
          <p:nvPr/>
        </p:nvSpPr>
        <p:spPr>
          <a:xfrm rot="21274672">
            <a:off x="4351643" y="2814466"/>
            <a:ext cx="3785212" cy="1191195"/>
          </a:xfrm>
          <a:prstGeom prst="rect">
            <a:avLst/>
          </a:prstGeom>
          <a:solidFill>
            <a:srgbClr val="53A935"/>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rPr>
              <a:t>Can’t wait to see your sketch!</a:t>
            </a:r>
          </a:p>
        </p:txBody>
      </p:sp>
      <p:pic>
        <p:nvPicPr>
          <p:cNvPr id="37" name="Picture 36" descr="ChallengeSteps3_Sketch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3944" y="2316670"/>
            <a:ext cx="2613621" cy="2613621"/>
          </a:xfrm>
          <a:prstGeom prst="rect">
            <a:avLst/>
          </a:prstGeom>
          <a:effectLst>
            <a:glow rad="330200">
              <a:schemeClr val="bg1">
                <a:alpha val="28000"/>
              </a:schemeClr>
            </a:glow>
          </a:effectLst>
        </p:spPr>
      </p:pic>
    </p:spTree>
    <p:extLst>
      <p:ext uri="{BB962C8B-B14F-4D97-AF65-F5344CB8AC3E}">
        <p14:creationId xmlns:p14="http://schemas.microsoft.com/office/powerpoint/2010/main" val="2736638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3306</TotalTime>
  <Words>620</Words>
  <Application>Microsoft Office PowerPoint</Application>
  <PresentationFormat>On-screen Show (4:3)</PresentationFormat>
  <Paragraphs>67</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Helvetica Neue</vt:lpstr>
      <vt:lpstr>Helvetica Neue Light</vt:lpstr>
      <vt:lpstr>Wingdings</vt:lpstr>
      <vt:lpstr>Office Theme</vt:lpstr>
      <vt:lpstr>PowerPoint Presentation</vt:lpstr>
      <vt:lpstr>Step 3: Sketch It</vt:lpstr>
      <vt:lpstr>Draw Your Invention Idea</vt:lpstr>
      <vt:lpstr>Draw Your Invention Ideas</vt:lpstr>
      <vt:lpstr>Draw Your Invention Ideas</vt:lpstr>
      <vt:lpstr>Draw Your Invention Ideas</vt:lpstr>
      <vt:lpstr>PowerPoint Presentation</vt:lpstr>
      <vt:lpstr>PowerPoint Presentation</vt:lpstr>
      <vt:lpstr>That’s the 3rd Step in the Invention Process.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Cooper</dc:creator>
  <cp:lastModifiedBy>Charles Tibedo</cp:lastModifiedBy>
  <cp:revision>111</cp:revision>
  <dcterms:created xsi:type="dcterms:W3CDTF">2014-01-19T15:59:07Z</dcterms:created>
  <dcterms:modified xsi:type="dcterms:W3CDTF">2017-12-27T16:13:35Z</dcterms:modified>
</cp:coreProperties>
</file>